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8" r:id="rId3"/>
    <p:sldId id="267" r:id="rId4"/>
    <p:sldId id="259" r:id="rId5"/>
    <p:sldId id="258" r:id="rId6"/>
    <p:sldId id="260" r:id="rId7"/>
    <p:sldId id="261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660"/>
  </p:normalViewPr>
  <p:slideViewPr>
    <p:cSldViewPr>
      <p:cViewPr varScale="1">
        <p:scale>
          <a:sx n="120" d="100"/>
          <a:sy n="120" d="100"/>
        </p:scale>
        <p:origin x="-16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0685A-B240-46D8-813E-E4F4E7E8E71C}" type="datetimeFigureOut">
              <a:rPr lang="en-US" smtClean="0"/>
              <a:t>7/1/2009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C11F9-6004-443E-9E99-6625054594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 descr="C:\Documents and Settings\jschulze\My Documents\UCSD\infrastructure\corporate-identity\Calit2Logo_SM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2700"/>
            <a:ext cx="952500" cy="495300"/>
          </a:xfrm>
          <a:prstGeom prst="rect">
            <a:avLst/>
          </a:prstGeom>
          <a:noFill/>
        </p:spPr>
      </p:pic>
      <p:pic>
        <p:nvPicPr>
          <p:cNvPr id="2051" name="Picture 3" descr="C:\Documents and Settings\jschulze\My Documents\UCSD\infrastructure\corporate-identity\IVL-logo-135.t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24600"/>
            <a:ext cx="533400" cy="533400"/>
          </a:xfrm>
          <a:prstGeom prst="rect">
            <a:avLst/>
          </a:prstGeom>
          <a:noFill/>
          <a:effectLst>
            <a:innerShdw blurRad="266700">
              <a:schemeClr val="bg1"/>
            </a:innerShdw>
          </a:effectLst>
        </p:spPr>
      </p:pic>
      <p:pic>
        <p:nvPicPr>
          <p:cNvPr id="2052" name="Picture 4" descr="C:\Documents and Settings\jschulze\My Documents\UCSD\infrastructure\corporate-identity\ucsdlogoh.tif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553200"/>
            <a:ext cx="1676400" cy="2603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bb\05-07-09_1931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11804" b="35508"/>
          <a:stretch>
            <a:fillRect/>
          </a:stretch>
        </p:blipFill>
        <p:spPr bwMode="auto">
          <a:xfrm>
            <a:off x="3857620" y="76200"/>
            <a:ext cx="5286380" cy="348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K:\bb\05-07-09_1932hao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7911"/>
            <a:ext cx="3651272" cy="456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K:\bb\05-07-09_1926hao.jpg"/>
          <p:cNvPicPr>
            <a:picLocks noChangeAspect="1" noChangeArrowheads="1"/>
          </p:cNvPicPr>
          <p:nvPr/>
        </p:nvPicPr>
        <p:blipFill>
          <a:blip r:embed="rId4" cstate="print"/>
          <a:srcRect t="13513" r="8107"/>
          <a:stretch>
            <a:fillRect/>
          </a:stretch>
        </p:blipFill>
        <p:spPr bwMode="auto">
          <a:xfrm>
            <a:off x="7136113" y="4495800"/>
            <a:ext cx="2007887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K:\bb\2009-05-07-19-10allFansSpinning1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09E9E"/>
              </a:clrFrom>
              <a:clrTo>
                <a:srgbClr val="A09E9E">
                  <a:alpha val="0"/>
                </a:srgbClr>
              </a:clrTo>
            </a:clrChange>
            <a:lum/>
          </a:blip>
          <a:srcRect l="4176" t="2703" r="13684" b="8108"/>
          <a:stretch>
            <a:fillRect/>
          </a:stretch>
        </p:blipFill>
        <p:spPr bwMode="auto">
          <a:xfrm flipH="1">
            <a:off x="0" y="4686085"/>
            <a:ext cx="3200400" cy="217191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15" name="标题 1"/>
          <p:cNvSpPr>
            <a:spLocks noGrp="1"/>
          </p:cNvSpPr>
          <p:nvPr>
            <p:ph type="ctrTitle"/>
          </p:nvPr>
        </p:nvSpPr>
        <p:spPr>
          <a:xfrm>
            <a:off x="3352800" y="3200400"/>
            <a:ext cx="6248400" cy="167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800" b="1" dirty="0" smtClean="0">
                <a:cs typeface="Aharoni" pitchFamily="2" charset="-79"/>
              </a:rPr>
              <a:t>Using Virtual Reality to Monitor the </a:t>
            </a:r>
            <a:r>
              <a:rPr lang="en-US" altLang="zh-CN" sz="2800" b="1" dirty="0" err="1" smtClean="0">
                <a:cs typeface="Aharoni" pitchFamily="2" charset="-79"/>
              </a:rPr>
              <a:t>GreenLight</a:t>
            </a:r>
            <a:r>
              <a:rPr lang="en-US" altLang="zh-CN" sz="2800" b="1" dirty="0" smtClean="0">
                <a:cs typeface="Aharoni" pitchFamily="2" charset="-79"/>
              </a:rPr>
              <a:t> Instrument</a:t>
            </a:r>
            <a:endParaRPr lang="zh-CN" altLang="en-US" sz="1800" b="1" dirty="0"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565767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Aharoni" pitchFamily="2" charset="-79"/>
              </a:rPr>
              <a:t>J</a:t>
            </a:r>
            <a:r>
              <a:rPr lang="de-DE" dirty="0" smtClean="0">
                <a:cs typeface="Aharoni" pitchFamily="2" charset="-79"/>
              </a:rPr>
              <a:t>ü</a:t>
            </a:r>
            <a:r>
              <a:rPr lang="en-US" dirty="0" err="1" smtClean="0">
                <a:cs typeface="Aharoni" pitchFamily="2" charset="-79"/>
              </a:rPr>
              <a:t>rgen</a:t>
            </a:r>
            <a:r>
              <a:rPr lang="en-US" dirty="0" smtClean="0">
                <a:cs typeface="Aharoni" pitchFamily="2" charset="-79"/>
              </a:rPr>
              <a:t> P. Schulze, Ph.D.</a:t>
            </a:r>
          </a:p>
          <a:p>
            <a:pPr algn="ctr"/>
            <a:r>
              <a:rPr lang="en-US" dirty="0" smtClean="0">
                <a:cs typeface="Aharoni" pitchFamily="2" charset="-79"/>
              </a:rPr>
              <a:t>Project Scientist</a:t>
            </a:r>
          </a:p>
          <a:p>
            <a:pPr algn="ctr"/>
            <a:r>
              <a:rPr lang="en-US" dirty="0" smtClean="0">
                <a:cs typeface="Aharoni" pitchFamily="2" charset="-79"/>
              </a:rPr>
              <a:t>Calit2/UCSD</a:t>
            </a:r>
          </a:p>
          <a:p>
            <a:pPr algn="ctr"/>
            <a:r>
              <a:rPr lang="en-US" dirty="0" smtClean="0">
                <a:cs typeface="Aharoni" pitchFamily="2" charset="-79"/>
              </a:rPr>
              <a:t>July 1</a:t>
            </a:r>
            <a:r>
              <a:rPr lang="en-US" baseline="30000" dirty="0" smtClean="0">
                <a:cs typeface="Aharoni" pitchFamily="2" charset="-79"/>
              </a:rPr>
              <a:t>st</a:t>
            </a:r>
            <a:r>
              <a:rPr lang="en-US" dirty="0" smtClean="0">
                <a:cs typeface="Aharoni" pitchFamily="2" charset="-79"/>
              </a:rPr>
              <a:t>, 2009</a:t>
            </a:r>
            <a:endParaRPr lang="en-US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StarCAVE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143000"/>
            <a:ext cx="4857750" cy="5715000"/>
          </a:xfrm>
        </p:spPr>
        <p:txBody>
          <a:bodyPr/>
          <a:lstStyle/>
          <a:p>
            <a:pPr marL="231775" indent="-231775">
              <a:tabLst/>
            </a:pPr>
            <a:r>
              <a:rPr lang="en-US" sz="1800" dirty="0" smtClean="0"/>
              <a:t>360 degree immersive virtual reality</a:t>
            </a:r>
          </a:p>
          <a:p>
            <a:pPr marL="231775" indent="-231775">
              <a:tabLst/>
            </a:pPr>
            <a:r>
              <a:rPr lang="en-US" sz="1800" dirty="0" smtClean="0"/>
              <a:t>15 screens on 5 walls, ~8 x 4 foot each, plus floor projection</a:t>
            </a:r>
          </a:p>
          <a:p>
            <a:pPr marL="231775" indent="-231775">
              <a:tabLst/>
            </a:pPr>
            <a:r>
              <a:rPr lang="en-US" sz="1800" dirty="0" smtClean="0"/>
              <a:t>Passive stereo, circular polarization</a:t>
            </a:r>
          </a:p>
          <a:p>
            <a:pPr marL="231775" indent="-231775">
              <a:tabLst/>
            </a:pPr>
            <a:r>
              <a:rPr lang="en-US" sz="1800" dirty="0" smtClean="0"/>
              <a:t>18 </a:t>
            </a:r>
            <a:r>
              <a:rPr lang="en-US" sz="1800" dirty="0" smtClean="0"/>
              <a:t>Dell XPS PCs with Quad Core Intel CPUs </a:t>
            </a:r>
          </a:p>
          <a:p>
            <a:pPr marL="231775" indent="-231775">
              <a:tabLst/>
            </a:pPr>
            <a:r>
              <a:rPr lang="en-US" sz="1800" dirty="0" smtClean="0"/>
              <a:t>Dual </a:t>
            </a:r>
            <a:r>
              <a:rPr lang="en-US" sz="1800" dirty="0" err="1" smtClean="0"/>
              <a:t>Nvidia</a:t>
            </a:r>
            <a:r>
              <a:rPr lang="en-US" sz="1800" dirty="0" smtClean="0"/>
              <a:t> </a:t>
            </a:r>
            <a:r>
              <a:rPr lang="en-US" sz="1800" dirty="0" err="1" smtClean="0"/>
              <a:t>Quadro</a:t>
            </a:r>
            <a:r>
              <a:rPr lang="en-US" sz="1800" dirty="0" smtClean="0"/>
              <a:t> 5600 graphics cards per node</a:t>
            </a:r>
          </a:p>
          <a:p>
            <a:pPr marL="231775" indent="-231775">
              <a:tabLst/>
            </a:pPr>
            <a:r>
              <a:rPr lang="en-US" sz="1800" dirty="0" smtClean="0"/>
              <a:t>34 JVC HD2k (1920x1080 pixels), </a:t>
            </a:r>
            <a:br>
              <a:rPr lang="en-US" sz="1800" dirty="0" smtClean="0"/>
            </a:br>
            <a:r>
              <a:rPr lang="en-US" sz="1800" dirty="0" smtClean="0"/>
              <a:t>~34 megapixels per eye</a:t>
            </a:r>
          </a:p>
          <a:p>
            <a:pPr marL="231775" indent="-231775">
              <a:tabLst/>
            </a:pPr>
            <a:r>
              <a:rPr lang="en-US" sz="1800" dirty="0" smtClean="0"/>
              <a:t>Optical tracking system with four cameras by ART</a:t>
            </a:r>
          </a:p>
          <a:p>
            <a:pPr marL="231775" indent="-231775">
              <a:tabLst/>
            </a:pPr>
            <a:r>
              <a:rPr lang="en-US" sz="1800" dirty="0" err="1" smtClean="0"/>
              <a:t>CentOS</a:t>
            </a:r>
            <a:r>
              <a:rPr lang="en-US" sz="1800" dirty="0" smtClean="0"/>
              <a:t> </a:t>
            </a:r>
            <a:r>
              <a:rPr lang="en-US" sz="1800" dirty="0" smtClean="0"/>
              <a:t>5.2 </a:t>
            </a:r>
            <a:r>
              <a:rPr lang="en-US" sz="1800" dirty="0" smtClean="0"/>
              <a:t>Linux</a:t>
            </a:r>
          </a:p>
          <a:p>
            <a:pPr marL="231775" indent="-231775">
              <a:tabLst/>
            </a:pPr>
            <a:r>
              <a:rPr lang="en-US" sz="1800" dirty="0" smtClean="0"/>
              <a:t>ROCKS cluster management software</a:t>
            </a:r>
            <a:endParaRPr lang="en-US" sz="1800" dirty="0" smtClean="0"/>
          </a:p>
          <a:p>
            <a:pPr marL="231775" indent="-231775">
              <a:tabLst/>
            </a:pPr>
            <a:r>
              <a:rPr lang="en-US" sz="1800" dirty="0" err="1" smtClean="0"/>
              <a:t>Trackd</a:t>
            </a:r>
            <a:r>
              <a:rPr lang="en-US" sz="1800" dirty="0" smtClean="0"/>
              <a:t> tracker interface</a:t>
            </a:r>
          </a:p>
        </p:txBody>
      </p:sp>
      <p:pic>
        <p:nvPicPr>
          <p:cNvPr id="30724" name="Picture 4" descr="jurgen-sanfran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5314950" y="3886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StarCAVE as bui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632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:\Documents and Settings\jschulze\My Documents\UCSD\video\cave-spinn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572125"/>
            <a:ext cx="2286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Mobile Data Center (</a:t>
            </a:r>
            <a:r>
              <a:rPr lang="en-US" dirty="0" err="1" smtClean="0"/>
              <a:t>Blackbox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Bduo.JPG"/>
          <p:cNvPicPr>
            <a:picLocks noChangeAspect="1"/>
          </p:cNvPicPr>
          <p:nvPr/>
        </p:nvPicPr>
        <p:blipFill>
          <a:blip r:embed="rId2" cstate="print"/>
          <a:srcRect l="6905" t="22461" r="5595" b="15170"/>
          <a:stretch>
            <a:fillRect/>
          </a:stretch>
        </p:blipFill>
        <p:spPr bwMode="auto">
          <a:xfrm>
            <a:off x="2667000" y="1295400"/>
            <a:ext cx="4186134" cy="22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lsmarr\power point slides\images\Green IT\bb-rack-ful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219200"/>
            <a:ext cx="1844675" cy="271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Documents and Settings\jschulze\My Documents\UCSD\projects\GreenLight\photos-blackbox\_DSC7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27730"/>
            <a:ext cx="4863553" cy="3230270"/>
          </a:xfrm>
          <a:prstGeom prst="rect">
            <a:avLst/>
          </a:prstGeom>
          <a:noFill/>
        </p:spPr>
      </p:pic>
      <p:pic>
        <p:nvPicPr>
          <p:cNvPr id="9219" name="Picture 3" descr="C:\Documents and Settings\jschulze\My Documents\UCSD\projects\GreenLight\photos-blackbox\DSC_1305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5569976" y="4251262"/>
            <a:ext cx="3132762" cy="2080715"/>
          </a:xfrm>
          <a:prstGeom prst="rect">
            <a:avLst/>
          </a:prstGeom>
          <a:noFill/>
        </p:spPr>
      </p:pic>
      <p:pic>
        <p:nvPicPr>
          <p:cNvPr id="9220" name="Picture 4" descr="C:\Documents and Settings\jschulze\My Documents\UCSD\projects\GreenLight\photos-blackbox\DSC_13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628382" y="1771382"/>
            <a:ext cx="3742362" cy="2485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Blackbox</a:t>
            </a:r>
            <a:r>
              <a:rPr lang="en-US" dirty="0" smtClean="0"/>
              <a:t> in the StarCAVE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Documents and Settings\jschulze\My Documents\UCSD\events\2009-07-01-CyberBridges\DSC0842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H="1">
            <a:off x="5867401" y="4400551"/>
            <a:ext cx="3276600" cy="2457449"/>
          </a:xfrm>
          <a:prstGeom prst="rect">
            <a:avLst/>
          </a:prstGeom>
          <a:noFill/>
        </p:spPr>
      </p:pic>
      <p:pic>
        <p:nvPicPr>
          <p:cNvPr id="4098" name="Picture 2" descr="C:\Documents and Settings\jschulze\My Documents\UCSD\events\2009-07-01-CyberBridges\DSC0841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867400" y="1524000"/>
            <a:ext cx="3276600" cy="2457450"/>
          </a:xfrm>
          <a:prstGeom prst="rect">
            <a:avLst/>
          </a:prstGeom>
          <a:noFill/>
        </p:spPr>
      </p:pic>
      <p:pic>
        <p:nvPicPr>
          <p:cNvPr id="5" name="Picture 2" descr="C:\Documents and Settings\jschulze\My Documents\UCSD\events\2009-07-01-CyberBridges\DSC08422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27000" y="1524000"/>
            <a:ext cx="5588000" cy="4191000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Real-Time Display of 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Currently all eight PDUs are supported</a:t>
            </a:r>
          </a:p>
          <a:p>
            <a:r>
              <a:rPr lang="en-US" sz="2000" dirty="0" smtClean="0"/>
              <a:t>All three phases on each PDU are supported</a:t>
            </a:r>
          </a:p>
          <a:p>
            <a:r>
              <a:rPr lang="en-US" sz="2000" dirty="0" smtClean="0"/>
              <a:t>Several </a:t>
            </a:r>
            <a:r>
              <a:rPr lang="en-US" sz="2000" dirty="0" err="1" smtClean="0"/>
              <a:t>scalings</a:t>
            </a:r>
            <a:r>
              <a:rPr lang="en-US" sz="2000" dirty="0" smtClean="0"/>
              <a:t> available</a:t>
            </a:r>
          </a:p>
          <a:p>
            <a:r>
              <a:rPr lang="en-US" sz="2000" dirty="0" smtClean="0"/>
              <a:t>Graphs generated by downloading PDU generated graph images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8" name="Picture 4" descr="C:\Documents and Settings\jschulze\My Documents\UCSD\events\2009-07-01-CyberBridges\blackbox-menu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7275732" y="4294187"/>
            <a:ext cx="1868268" cy="2563813"/>
          </a:xfrm>
          <a:prstGeom prst="rect">
            <a:avLst/>
          </a:prstGeom>
          <a:noFill/>
        </p:spPr>
      </p:pic>
      <p:pic>
        <p:nvPicPr>
          <p:cNvPr id="1026" name="Picture 2" descr="C:\Documents and Settings\jschulze\My Documents\UCSD\events\2009-07-01-CyberBridges\PDU-Graph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429000" y="167640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:\Documents and Settings\jschulze\My Documents\UCSD\events\2009-07-01-CyberBridges\closeup-crop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00620" y="1600200"/>
            <a:ext cx="730518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3D mouse cursor selects component of interest (PC, switch, PDU, etc.)</a:t>
            </a:r>
          </a:p>
          <a:p>
            <a:r>
              <a:rPr lang="en-US" dirty="0" smtClean="0"/>
              <a:t>Each unit has unique ID</a:t>
            </a:r>
          </a:p>
          <a:p>
            <a:r>
              <a:rPr lang="en-US" dirty="0" smtClean="0"/>
              <a:t>Visualization tool has data bank of all components and displays name, type, location.</a:t>
            </a:r>
          </a:p>
        </p:txBody>
      </p:sp>
      <p:pic>
        <p:nvPicPr>
          <p:cNvPr id="5122" name="Picture 2" descr="C:\Documents and Settings\jschulze\My Documents\UCSD\events\2009-07-01-CyberBridges\200906301529picsForCyberbridge05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067" y="1371600"/>
            <a:ext cx="3882933" cy="2626151"/>
          </a:xfrm>
          <a:prstGeom prst="rect">
            <a:avLst/>
          </a:prstGeom>
          <a:noFill/>
        </p:spPr>
      </p:pic>
      <p:pic>
        <p:nvPicPr>
          <p:cNvPr id="5" name="Picture 2" descr="C:\Documents and Settings\jschulze\My Documents\UCSD\events\2009-07-01-CyberBridges\200906301529picsForCyberbridge15-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879" y="4038600"/>
            <a:ext cx="3871121" cy="2434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Access more sensor data:</a:t>
            </a:r>
          </a:p>
          <a:p>
            <a:pPr lvl="1"/>
            <a:r>
              <a:rPr lang="en-US" dirty="0" smtClean="0"/>
              <a:t>power consumption of individual nodes</a:t>
            </a:r>
          </a:p>
          <a:p>
            <a:pPr lvl="1"/>
            <a:r>
              <a:rPr lang="en-US" dirty="0" smtClean="0"/>
              <a:t>fan speed</a:t>
            </a:r>
          </a:p>
          <a:p>
            <a:pPr lvl="1"/>
            <a:r>
              <a:rPr lang="en-US" dirty="0" smtClean="0"/>
              <a:t>CPU temperature</a:t>
            </a:r>
          </a:p>
          <a:p>
            <a:r>
              <a:rPr lang="en-US" dirty="0" smtClean="0"/>
              <a:t>Create self-explanatory interactive visualization tool</a:t>
            </a:r>
          </a:p>
          <a:p>
            <a:r>
              <a:rPr lang="en-US" dirty="0" smtClean="0"/>
              <a:t>Run permanently on dedicated display hardware for researchers to access at all times</a:t>
            </a:r>
            <a:endParaRPr lang="en-US" dirty="0"/>
          </a:p>
        </p:txBody>
      </p:sp>
      <p:pic>
        <p:nvPicPr>
          <p:cNvPr id="4" name="Picture 2" descr="C:\Documents and Settings\jschulze\My Documents\UCSD\events\2009-07-01-CyberBridges\200906301529picsForCyberbridge09-crop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134429" y="1398892"/>
            <a:ext cx="4009571" cy="2334908"/>
          </a:xfrm>
          <a:prstGeom prst="rect">
            <a:avLst/>
          </a:prstGeom>
          <a:noFill/>
        </p:spPr>
      </p:pic>
      <p:pic>
        <p:nvPicPr>
          <p:cNvPr id="6" name="Picture 2" descr="C:\Documents and Settings\jschulze\My Documents\UCSD\events\2009-07-01-CyberBridges\200906301529picsForCyberbridge13-crop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131955" y="3810000"/>
            <a:ext cx="401204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195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Using Virtual Reality to Monitor the GreenLight Instrument</vt:lpstr>
      <vt:lpstr>The StarCAVE</vt:lpstr>
      <vt:lpstr>SUN Mobile Data Center (Blackbox)</vt:lpstr>
      <vt:lpstr>The Blackbox in the StarCAVE</vt:lpstr>
      <vt:lpstr>Real-Time Display of Power Consumption</vt:lpstr>
      <vt:lpstr>Interactive Component Selection</vt:lpstr>
      <vt:lpstr>Interactive Component Selection</vt:lpstr>
      <vt:lpstr>Future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 Blackbox</dc:title>
  <dc:creator/>
  <cp:lastModifiedBy> Jurgen Schulze</cp:lastModifiedBy>
  <cp:revision>13</cp:revision>
  <dcterms:created xsi:type="dcterms:W3CDTF">2006-08-16T00:00:00Z</dcterms:created>
  <dcterms:modified xsi:type="dcterms:W3CDTF">2009-07-01T20:00:10Z</dcterms:modified>
</cp:coreProperties>
</file>