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7" r:id="rId11"/>
    <p:sldId id="269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51" autoAdjust="0"/>
    <p:restoredTop sz="94660"/>
  </p:normalViewPr>
  <p:slideViewPr>
    <p:cSldViewPr>
      <p:cViewPr varScale="1">
        <p:scale>
          <a:sx n="84" d="100"/>
          <a:sy n="84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B566-5D71-4868-944C-B9C2AD2DA30A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8A2C-9D9A-42EC-82D3-3CEE5D9B1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B566-5D71-4868-944C-B9C2AD2DA30A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8A2C-9D9A-42EC-82D3-3CEE5D9B1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B566-5D71-4868-944C-B9C2AD2DA30A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8A2C-9D9A-42EC-82D3-3CEE5D9B1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B566-5D71-4868-944C-B9C2AD2DA30A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8A2C-9D9A-42EC-82D3-3CEE5D9B1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B566-5D71-4868-944C-B9C2AD2DA30A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8A2C-9D9A-42EC-82D3-3CEE5D9B1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B566-5D71-4868-944C-B9C2AD2DA30A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8A2C-9D9A-42EC-82D3-3CEE5D9B1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B566-5D71-4868-944C-B9C2AD2DA30A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8A2C-9D9A-42EC-82D3-3CEE5D9B1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B566-5D71-4868-944C-B9C2AD2DA30A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8A2C-9D9A-42EC-82D3-3CEE5D9B1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B566-5D71-4868-944C-B9C2AD2DA30A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8A2C-9D9A-42EC-82D3-3CEE5D9B1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B566-5D71-4868-944C-B9C2AD2DA30A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D8A2C-9D9A-42EC-82D3-3CEE5D9B1A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0B566-5D71-4868-944C-B9C2AD2DA30A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1D8A2C-9D9A-42EC-82D3-3CEE5D9B1A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10B566-5D71-4868-944C-B9C2AD2DA30A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1D8A2C-9D9A-42EC-82D3-3CEE5D9B1A8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Financial Derivatives in Grid Computing and Beyond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Presented by </a:t>
            </a:r>
          </a:p>
          <a:p>
            <a:r>
              <a:rPr lang="en-US" dirty="0" err="1" smtClean="0"/>
              <a:t>Jonatan</a:t>
            </a:r>
            <a:r>
              <a:rPr lang="en-US" dirty="0" smtClean="0"/>
              <a:t> Gonzalez</a:t>
            </a:r>
          </a:p>
          <a:p>
            <a:r>
              <a:rPr lang="en-US" dirty="0" err="1" smtClean="0"/>
              <a:t>Melita</a:t>
            </a:r>
            <a:r>
              <a:rPr lang="en-US" dirty="0" smtClean="0"/>
              <a:t> </a:t>
            </a:r>
            <a:r>
              <a:rPr lang="en-US" dirty="0" err="1" smtClean="0"/>
              <a:t>Jaric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67200"/>
            <a:ext cx="8229600" cy="2331720"/>
          </a:xfrm>
        </p:spPr>
        <p:txBody>
          <a:bodyPr/>
          <a:lstStyle/>
          <a:p>
            <a:r>
              <a:rPr lang="en-US" dirty="0" smtClean="0"/>
              <a:t>Negative Numbers indicate overflow</a:t>
            </a:r>
          </a:p>
          <a:p>
            <a:r>
              <a:rPr lang="en-US" dirty="0" smtClean="0"/>
              <a:t>This is solved by a simple calculation</a:t>
            </a:r>
          </a:p>
          <a:p>
            <a:r>
              <a:rPr lang="en-US" dirty="0" smtClean="0"/>
              <a:t>-760.027 becomes 3534.9403</a:t>
            </a:r>
          </a:p>
          <a:p>
            <a:r>
              <a:rPr lang="en-US" dirty="0" smtClean="0"/>
              <a:t>-2438.15 becomes 1856.8173</a:t>
            </a:r>
          </a:p>
          <a:p>
            <a:endParaRPr lang="en-US" dirty="0"/>
          </a:p>
        </p:txBody>
      </p:sp>
      <p:graphicFrame>
        <p:nvGraphicFramePr>
          <p:cNvPr id="4" name="Content Placeholder 5"/>
          <p:cNvGraphicFramePr>
            <a:graphicFrameLocks/>
          </p:cNvGraphicFramePr>
          <p:nvPr/>
        </p:nvGraphicFramePr>
        <p:xfrm>
          <a:off x="457200" y="2133600"/>
          <a:ext cx="8305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6450"/>
                <a:gridCol w="2076450"/>
                <a:gridCol w="2076450"/>
                <a:gridCol w="20764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nTime</a:t>
                      </a:r>
                      <a:r>
                        <a:rPr lang="en-US" baseline="0" dirty="0" smtClean="0"/>
                        <a:t> 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nTime</a:t>
                      </a:r>
                      <a:r>
                        <a:rPr lang="en-US" baseline="0" dirty="0" smtClean="0"/>
                        <a:t> * 2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nTime</a:t>
                      </a:r>
                      <a:r>
                        <a:rPr lang="en-US" dirty="0" smtClean="0"/>
                        <a:t> * 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.93 seconds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3.83 seconds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37.16 seconds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480 *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23.9 seconds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129 seconds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-2438.15 seconds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480</a:t>
                      </a:r>
                      <a:r>
                        <a:rPr lang="en-US" baseline="0" dirty="0" smtClean="0"/>
                        <a:t> * 5 *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705.89 seconds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-760.027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seconds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1488.34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480 * 5 *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210.485 seconds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1302.37</a:t>
                      </a:r>
                      <a:r>
                        <a:rPr lang="en-US" baseline="0" dirty="0" smtClean="0"/>
                        <a:t> seconds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Explained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Clock_t</a:t>
            </a:r>
            <a:r>
              <a:rPr lang="en-US" dirty="0" smtClean="0"/>
              <a:t> is 32 bit unsigned, with </a:t>
            </a:r>
            <a:r>
              <a:rPr lang="en-US" dirty="0" err="1" smtClean="0"/>
              <a:t>maxValue</a:t>
            </a:r>
            <a:r>
              <a:rPr lang="en-US" dirty="0" smtClean="0"/>
              <a:t>=0xffffffff</a:t>
            </a:r>
          </a:p>
          <a:p>
            <a:r>
              <a:rPr lang="en-US" dirty="0" smtClean="0"/>
              <a:t>Measures number of CPU clock cycles since the start of the program</a:t>
            </a:r>
          </a:p>
          <a:p>
            <a:r>
              <a:rPr lang="en-US" dirty="0" smtClean="0"/>
              <a:t>Negative numbers indicate the following sequence of events: </a:t>
            </a:r>
            <a:r>
              <a:rPr lang="en-US" dirty="0" err="1" smtClean="0"/>
              <a:t>start_time</a:t>
            </a:r>
            <a:r>
              <a:rPr lang="en-US" dirty="0" smtClean="0"/>
              <a:t> </a:t>
            </a:r>
            <a:r>
              <a:rPr lang="en-US" dirty="0" err="1" smtClean="0"/>
              <a:t>followd</a:t>
            </a:r>
            <a:r>
              <a:rPr lang="en-US" dirty="0" smtClean="0"/>
              <a:t> by  </a:t>
            </a:r>
            <a:r>
              <a:rPr lang="en-US" dirty="0" err="1" smtClean="0"/>
              <a:t>clock_t</a:t>
            </a:r>
            <a:r>
              <a:rPr lang="en-US" dirty="0" smtClean="0"/>
              <a:t> </a:t>
            </a:r>
            <a:r>
              <a:rPr lang="en-US" dirty="0" smtClean="0"/>
              <a:t>going over </a:t>
            </a:r>
            <a:r>
              <a:rPr lang="en-US" dirty="0" err="1" smtClean="0"/>
              <a:t>maxValue</a:t>
            </a:r>
            <a:r>
              <a:rPr lang="en-US" dirty="0" smtClean="0"/>
              <a:t> </a:t>
            </a:r>
            <a:r>
              <a:rPr lang="en-US" dirty="0" smtClean="0"/>
              <a:t>followed by </a:t>
            </a:r>
            <a:r>
              <a:rPr lang="en-US" dirty="0" err="1" smtClean="0"/>
              <a:t>end_time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this case:</a:t>
            </a:r>
          </a:p>
          <a:p>
            <a:pPr>
              <a:buNone/>
            </a:pPr>
            <a:r>
              <a:rPr lang="en-US" smtClean="0"/>
              <a:t>	</a:t>
            </a:r>
            <a:r>
              <a:rPr lang="en-US" smtClean="0"/>
              <a:t> </a:t>
            </a:r>
            <a:r>
              <a:rPr lang="en-US" dirty="0" err="1" smtClean="0"/>
              <a:t>time_diff</a:t>
            </a:r>
            <a:r>
              <a:rPr lang="en-US" dirty="0" smtClean="0"/>
              <a:t> = </a:t>
            </a:r>
            <a:r>
              <a:rPr lang="en-US" dirty="0" err="1" smtClean="0"/>
              <a:t>maxValue-start_time+end_time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/>
          <a:lstStyle/>
          <a:p>
            <a:pPr algn="ctr"/>
            <a:r>
              <a:rPr lang="en-US" dirty="0" smtClean="0"/>
              <a:t>What’s Next?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/>
          <a:lstStyle/>
          <a:p>
            <a:r>
              <a:rPr lang="en-US" dirty="0" smtClean="0"/>
              <a:t>Finish timing all the models in sequential code</a:t>
            </a:r>
          </a:p>
          <a:p>
            <a:r>
              <a:rPr lang="en-US" dirty="0" smtClean="0"/>
              <a:t>Port code into Grid</a:t>
            </a:r>
          </a:p>
          <a:p>
            <a:r>
              <a:rPr lang="en-US" dirty="0" smtClean="0"/>
              <a:t>Time in Grid</a:t>
            </a:r>
          </a:p>
          <a:p>
            <a:r>
              <a:rPr lang="en-US" dirty="0" smtClean="0"/>
              <a:t>Multithread the code</a:t>
            </a:r>
          </a:p>
          <a:p>
            <a:r>
              <a:rPr lang="en-US" dirty="0" smtClean="0"/>
              <a:t>Time / understand / predict parallelization overhead</a:t>
            </a:r>
          </a:p>
          <a:p>
            <a:r>
              <a:rPr lang="en-US" dirty="0" smtClean="0"/>
              <a:t>Experiment with </a:t>
            </a:r>
            <a:r>
              <a:rPr lang="en-US" dirty="0" err="1" smtClean="0"/>
              <a:t>MapReduce</a:t>
            </a:r>
            <a:endParaRPr lang="en-US" dirty="0" smtClean="0"/>
          </a:p>
          <a:p>
            <a:r>
              <a:rPr lang="en-US" dirty="0" smtClean="0"/>
              <a:t>Experiment with Cloud computing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86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Jonatan</a:t>
            </a:r>
            <a:r>
              <a:rPr lang="en-US" dirty="0" smtClean="0"/>
              <a:t> Gonzalez introduction</a:t>
            </a:r>
            <a:endParaRPr lang="en-US" dirty="0" smtClean="0"/>
          </a:p>
          <a:p>
            <a:r>
              <a:rPr lang="en-US" dirty="0" smtClean="0"/>
              <a:t>Project Overview </a:t>
            </a:r>
            <a:endParaRPr lang="en-US" dirty="0" smtClean="0"/>
          </a:p>
          <a:p>
            <a:r>
              <a:rPr lang="en-US" dirty="0" smtClean="0"/>
              <a:t>Intermixing Finance and Computer Science</a:t>
            </a:r>
          </a:p>
          <a:p>
            <a:r>
              <a:rPr lang="en-US" dirty="0" smtClean="0"/>
              <a:t>Global </a:t>
            </a:r>
            <a:r>
              <a:rPr lang="en-US" dirty="0" smtClean="0"/>
              <a:t>Connections and REU Goals</a:t>
            </a:r>
            <a:endParaRPr lang="en-US" dirty="0" smtClean="0"/>
          </a:p>
          <a:p>
            <a:r>
              <a:rPr lang="en-US" dirty="0" err="1" smtClean="0"/>
              <a:t>Jonatan</a:t>
            </a:r>
            <a:r>
              <a:rPr lang="en-US" dirty="0" smtClean="0"/>
              <a:t> Gonzalez </a:t>
            </a:r>
            <a:r>
              <a:rPr lang="en-US" dirty="0" smtClean="0"/>
              <a:t>Presentation</a:t>
            </a:r>
            <a:endParaRPr lang="en-US" dirty="0" smtClean="0"/>
          </a:p>
          <a:p>
            <a:r>
              <a:rPr lang="en-US" dirty="0" smtClean="0"/>
              <a:t>REU Benefits</a:t>
            </a:r>
          </a:p>
          <a:p>
            <a:r>
              <a:rPr lang="en-US" dirty="0" smtClean="0"/>
              <a:t>Boost /MPI / Timing</a:t>
            </a:r>
            <a:endParaRPr lang="en-US" dirty="0" smtClean="0"/>
          </a:p>
          <a:p>
            <a:r>
              <a:rPr lang="en-US" dirty="0" smtClean="0"/>
              <a:t>What’s Next?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Jonatan</a:t>
            </a:r>
            <a:r>
              <a:rPr lang="en-US" dirty="0" smtClean="0"/>
              <a:t> Gonzalez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REU Benefits </a:t>
            </a:r>
          </a:p>
          <a:p>
            <a:r>
              <a:rPr lang="en-US" dirty="0" smtClean="0"/>
              <a:t>Global Connection</a:t>
            </a:r>
          </a:p>
          <a:p>
            <a:r>
              <a:rPr lang="en-US" dirty="0" smtClean="0"/>
              <a:t>Overview of Project </a:t>
            </a:r>
          </a:p>
          <a:p>
            <a:r>
              <a:rPr lang="en-US" dirty="0" smtClean="0"/>
              <a:t>Boost</a:t>
            </a:r>
          </a:p>
          <a:p>
            <a:r>
              <a:rPr lang="en-US" dirty="0" smtClean="0"/>
              <a:t>MPI</a:t>
            </a:r>
          </a:p>
          <a:p>
            <a:r>
              <a:rPr lang="en-US" dirty="0" smtClean="0"/>
              <a:t>Excel</a:t>
            </a:r>
          </a:p>
          <a:p>
            <a:r>
              <a:rPr lang="en-US" dirty="0" smtClean="0"/>
              <a:t>Timing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95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Introduction, Benefits and Global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276600"/>
          </a:xfrm>
        </p:spPr>
        <p:txBody>
          <a:bodyPr/>
          <a:lstStyle/>
          <a:p>
            <a:r>
              <a:rPr lang="en-US" dirty="0" smtClean="0"/>
              <a:t>Senior undergraduate student</a:t>
            </a:r>
          </a:p>
          <a:p>
            <a:r>
              <a:rPr lang="en-US" dirty="0" smtClean="0"/>
              <a:t>Future direction</a:t>
            </a:r>
          </a:p>
          <a:p>
            <a:r>
              <a:rPr lang="en-US" dirty="0" smtClean="0"/>
              <a:t>Resume building</a:t>
            </a:r>
          </a:p>
          <a:p>
            <a:r>
              <a:rPr lang="en-US" dirty="0" smtClean="0"/>
              <a:t>Exposure to applications and current trends in industry</a:t>
            </a:r>
          </a:p>
          <a:p>
            <a:r>
              <a:rPr lang="en-US" dirty="0" smtClean="0"/>
              <a:t>Exposure to different working cultures and communication environments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009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Project Overview from a Software Designer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vocabulary: 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dirty="0" smtClean="0"/>
              <a:t>Stock Options 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dirty="0" smtClean="0"/>
              <a:t>Puts: exercise </a:t>
            </a:r>
            <a:r>
              <a:rPr lang="en-US" dirty="0" smtClean="0"/>
              <a:t>max(E-S(T), O)</a:t>
            </a:r>
            <a:endParaRPr lang="en-US" dirty="0" smtClean="0"/>
          </a:p>
          <a:p>
            <a:pPr marL="914400" lvl="1" indent="-514350">
              <a:buFont typeface="Wingdings" pitchFamily="2" charset="2"/>
              <a:buChar char="§"/>
            </a:pPr>
            <a:r>
              <a:rPr lang="en-US" dirty="0" smtClean="0"/>
              <a:t>Calls: exercise </a:t>
            </a:r>
            <a:r>
              <a:rPr lang="en-US" dirty="0" smtClean="0"/>
              <a:t>max(S(T)-E</a:t>
            </a:r>
            <a:r>
              <a:rPr lang="en-US" dirty="0" smtClean="0"/>
              <a:t>, </a:t>
            </a:r>
            <a:r>
              <a:rPr lang="en-US" dirty="0" smtClean="0"/>
              <a:t>O</a:t>
            </a:r>
            <a:r>
              <a:rPr lang="en-US" dirty="0" smtClean="0"/>
              <a:t>)</a:t>
            </a:r>
            <a:endParaRPr lang="en-US" dirty="0" smtClean="0"/>
          </a:p>
          <a:p>
            <a:pPr marL="914400" lvl="1" indent="-514350">
              <a:buFont typeface="Wingdings" pitchFamily="2" charset="2"/>
              <a:buChar char="§"/>
            </a:pPr>
            <a:r>
              <a:rPr lang="en-US" dirty="0" smtClean="0"/>
              <a:t>Hedge style: European</a:t>
            </a:r>
            <a:r>
              <a:rPr lang="en-US" dirty="0" smtClean="0"/>
              <a:t>, American, </a:t>
            </a:r>
            <a:r>
              <a:rPr lang="en-US" dirty="0" smtClean="0"/>
              <a:t>Asian</a:t>
            </a:r>
            <a:endParaRPr lang="en-US" dirty="0" smtClean="0"/>
          </a:p>
          <a:p>
            <a:pPr marL="914400" lvl="1" indent="-514350">
              <a:buFont typeface="Wingdings" pitchFamily="2" charset="2"/>
              <a:buChar char="§"/>
            </a:pPr>
            <a:r>
              <a:rPr lang="en-US" dirty="0" smtClean="0"/>
              <a:t>Interest rate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dirty="0" smtClean="0"/>
              <a:t>Volatility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dirty="0" smtClean="0"/>
              <a:t>Greeks – Derivatives with respect to time, price and </a:t>
            </a:r>
            <a:r>
              <a:rPr lang="en-US" dirty="0" smtClean="0"/>
              <a:t>volatility, interest rate</a:t>
            </a:r>
            <a:endParaRPr lang="en-US" dirty="0" smtClean="0"/>
          </a:p>
          <a:p>
            <a:pPr marL="914400" lvl="1" indent="-514350">
              <a:buFont typeface="Wingdings" pitchFamily="2" charset="2"/>
              <a:buChar char="§"/>
            </a:pPr>
            <a:r>
              <a:rPr lang="en-US" dirty="0" smtClean="0"/>
              <a:t>Randomness, risk (un)predictability</a:t>
            </a:r>
            <a:endParaRPr lang="en-US" dirty="0" smtClean="0"/>
          </a:p>
          <a:p>
            <a:pPr marL="914400" lvl="1" indent="-514350">
              <a:buFont typeface="Wingdings" pitchFamily="2" charset="2"/>
              <a:buChar char="§"/>
            </a:pPr>
            <a:endParaRPr lang="en-US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Functional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Precision</a:t>
            </a:r>
          </a:p>
          <a:p>
            <a:r>
              <a:rPr lang="en-US" dirty="0" smtClean="0"/>
              <a:t>Efficiency </a:t>
            </a:r>
          </a:p>
          <a:p>
            <a:r>
              <a:rPr lang="en-US" dirty="0" smtClean="0"/>
              <a:t>Reliability</a:t>
            </a:r>
          </a:p>
          <a:p>
            <a:r>
              <a:rPr lang="en-US" dirty="0" smtClean="0"/>
              <a:t>Security</a:t>
            </a:r>
          </a:p>
          <a:p>
            <a:r>
              <a:rPr lang="en-US" dirty="0" smtClean="0"/>
              <a:t>Scalability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C++/Java</a:t>
            </a:r>
          </a:p>
          <a:p>
            <a:r>
              <a:rPr lang="en-US" dirty="0" smtClean="0"/>
              <a:t>STL / Boost </a:t>
            </a:r>
          </a:p>
          <a:p>
            <a:r>
              <a:rPr lang="en-US" dirty="0" smtClean="0"/>
              <a:t>Threads</a:t>
            </a:r>
          </a:p>
          <a:p>
            <a:r>
              <a:rPr lang="en-US" dirty="0" smtClean="0"/>
              <a:t>MPI</a:t>
            </a:r>
            <a:endParaRPr lang="en-US" dirty="0" smtClean="0"/>
          </a:p>
          <a:p>
            <a:r>
              <a:rPr lang="en-US" dirty="0" smtClean="0"/>
              <a:t>Grid</a:t>
            </a:r>
          </a:p>
          <a:p>
            <a:r>
              <a:rPr lang="en-US" dirty="0" smtClean="0"/>
              <a:t>Cloud Computing</a:t>
            </a:r>
          </a:p>
        </p:txBody>
      </p:sp>
    </p:spTree>
  </p:cSld>
  <p:clrMapOvr>
    <a:masterClrMapping/>
  </p:clrMapOvr>
  <p:transition>
    <p:strips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Financial Views and Excel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13156" y="1935163"/>
            <a:ext cx="6717687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</a:t>
            </a:r>
            <a:r>
              <a:rPr lang="en-US" dirty="0" smtClean="0"/>
              <a:t>are we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Sequential Code</a:t>
            </a:r>
          </a:p>
          <a:p>
            <a:r>
              <a:rPr lang="en-US" dirty="0" smtClean="0"/>
              <a:t>Why? </a:t>
            </a:r>
          </a:p>
          <a:p>
            <a:r>
              <a:rPr lang="en-US" dirty="0" smtClean="0"/>
              <a:t>Parallelization overhead</a:t>
            </a:r>
          </a:p>
          <a:p>
            <a:r>
              <a:rPr lang="en-US" dirty="0" smtClean="0"/>
              <a:t>Why </a:t>
            </a:r>
            <a:r>
              <a:rPr lang="en-US" dirty="0" smtClean="0"/>
              <a:t>time all of the methods </a:t>
            </a:r>
            <a:r>
              <a:rPr lang="en-US" dirty="0" smtClean="0"/>
              <a:t>separately?</a:t>
            </a:r>
          </a:p>
          <a:p>
            <a:r>
              <a:rPr lang="en-US" dirty="0" smtClean="0"/>
              <a:t>Timing Issues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347</TotalTime>
  <Words>340</Words>
  <Application>Microsoft Office PowerPoint</Application>
  <PresentationFormat>On-screen Show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Financial Derivatives in Grid Computing and Beyond</vt:lpstr>
      <vt:lpstr>Overview</vt:lpstr>
      <vt:lpstr>Jonatan Gonzalez</vt:lpstr>
      <vt:lpstr>Introduction, Benefits and Global Connections</vt:lpstr>
      <vt:lpstr>Project Overview from a Software Designer</vt:lpstr>
      <vt:lpstr>Non Functional Requirements</vt:lpstr>
      <vt:lpstr>Software Tools</vt:lpstr>
      <vt:lpstr>Financial Views and Excel</vt:lpstr>
      <vt:lpstr>Where are we now?</vt:lpstr>
      <vt:lpstr>Timing Table</vt:lpstr>
      <vt:lpstr>Timing Explained</vt:lpstr>
      <vt:lpstr>What’s Next? </vt:lpstr>
    </vt:vector>
  </TitlesOfParts>
  <Company>FIU-SCS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Derivatives in Grid Computing and Beyond</dc:title>
  <dc:creator>FIU-SCS</dc:creator>
  <cp:lastModifiedBy>melita</cp:lastModifiedBy>
  <cp:revision>34</cp:revision>
  <dcterms:created xsi:type="dcterms:W3CDTF">2009-12-10T01:30:55Z</dcterms:created>
  <dcterms:modified xsi:type="dcterms:W3CDTF">2009-12-10T18:11:42Z</dcterms:modified>
</cp:coreProperties>
</file>